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1" r:id="rId4"/>
    <p:sldId id="274" r:id="rId5"/>
    <p:sldId id="279" r:id="rId6"/>
    <p:sldId id="275" r:id="rId7"/>
    <p:sldId id="276" r:id="rId8"/>
    <p:sldId id="280" r:id="rId9"/>
    <p:sldId id="277" r:id="rId10"/>
    <p:sldId id="282" r:id="rId11"/>
    <p:sldId id="283" r:id="rId12"/>
    <p:sldId id="284" r:id="rId13"/>
    <p:sldId id="278" r:id="rId14"/>
    <p:sldId id="273" r:id="rId15"/>
    <p:sldId id="28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408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758284"/>
      </p:ext>
    </p:extLst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478179"/>
      </p:ext>
    </p:extLst>
  </p:cSld>
  <p:clrMapOvr>
    <a:masterClrMapping/>
  </p:clrMapOvr>
  <p:transition spd="slow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767127"/>
      </p:ext>
    </p:extLst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84761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79546"/>
      </p:ext>
    </p:extLst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097796"/>
      </p:ext>
    </p:extLst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996975"/>
      </p:ext>
    </p:extLst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123128"/>
      </p:ext>
    </p:extLst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721764"/>
      </p:ext>
    </p:extLst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51763"/>
      </p:ext>
    </p:extLst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012257"/>
      </p:ext>
    </p:extLst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89F587-1010-42DE-A095-BBE7007C5017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4B908D-E45B-45B1-8B65-74B3E032BC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441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580D054-9968-2805-D56D-9C2DA707E510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654260"/>
            <a:ext cx="9144000" cy="1415156"/>
          </a:xfrm>
        </p:spPr>
        <p:txBody>
          <a:bodyPr/>
          <a:lstStyle/>
          <a:p>
            <a:pPr algn="l"/>
            <a:r>
              <a:rPr lang="fr-CH" spc="600" dirty="0">
                <a:solidFill>
                  <a:schemeClr val="bg2">
                    <a:lumMod val="25000"/>
                  </a:schemeClr>
                </a:solidFill>
              </a:rPr>
              <a:t>Présentation finale</a:t>
            </a:r>
            <a:endParaRPr lang="en-US" spc="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4309617"/>
            <a:ext cx="9144000" cy="1321871"/>
          </a:xfrm>
        </p:spPr>
        <p:txBody>
          <a:bodyPr>
            <a:normAutofit/>
          </a:bodyPr>
          <a:lstStyle/>
          <a:p>
            <a:pPr algn="l"/>
            <a:endParaRPr lang="fr-CH" sz="1800" spc="600" dirty="0">
              <a:solidFill>
                <a:schemeClr val="bg2">
                  <a:lumMod val="25000"/>
                </a:schemeClr>
              </a:solidFill>
            </a:endParaRPr>
          </a:p>
          <a:p>
            <a:pPr algn="l"/>
            <a:r>
              <a:rPr lang="fr-CH" sz="1800" spc="600" dirty="0">
                <a:solidFill>
                  <a:schemeClr val="bg2">
                    <a:lumMod val="25000"/>
                  </a:schemeClr>
                </a:solidFill>
              </a:rPr>
              <a:t>21 juin 2023</a:t>
            </a:r>
          </a:p>
          <a:p>
            <a:pPr algn="l"/>
            <a:r>
              <a:rPr lang="fr-CH" sz="1800" spc="600" dirty="0">
                <a:solidFill>
                  <a:srgbClr val="C00000"/>
                </a:solidFill>
              </a:rPr>
              <a:t>Meven Ricchieri</a:t>
            </a:r>
            <a:endParaRPr lang="en-US" sz="1800" spc="600" dirty="0">
              <a:solidFill>
                <a:srgbClr val="C0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524000" y="3135518"/>
            <a:ext cx="7786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H" spc="600" dirty="0">
                <a:solidFill>
                  <a:schemeClr val="bg2">
                    <a:lumMod val="25000"/>
                  </a:schemeClr>
                </a:solidFill>
              </a:rPr>
              <a:t>Tube Pitot déporté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2557F6-3B42-8055-7C43-DE87F4CF2817}"/>
              </a:ext>
            </a:extLst>
          </p:cNvPr>
          <p:cNvSpPr/>
          <p:nvPr/>
        </p:nvSpPr>
        <p:spPr>
          <a:xfrm>
            <a:off x="1524000" y="3504850"/>
            <a:ext cx="7786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H" spc="600" dirty="0">
                <a:solidFill>
                  <a:schemeClr val="bg2">
                    <a:lumMod val="25000"/>
                  </a:schemeClr>
                </a:solidFill>
              </a:rPr>
              <a:t>V1.0.0</a:t>
            </a:r>
          </a:p>
        </p:txBody>
      </p:sp>
    </p:spTree>
    <p:extLst>
      <p:ext uri="{BB962C8B-B14F-4D97-AF65-F5344CB8AC3E}">
        <p14:creationId xmlns:p14="http://schemas.microsoft.com/office/powerpoint/2010/main" val="1330616206"/>
      </p:ext>
    </p:extLst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Aspects techniques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38200" y="1825625"/>
            <a:ext cx="3423249" cy="4022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Fonctionnement :</a:t>
            </a: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Cadencé par le Timer1</a:t>
            </a:r>
          </a:p>
          <a:p>
            <a:pPr lvl="1"/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50Hz</a:t>
            </a: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Machine d’état principale</a:t>
            </a:r>
          </a:p>
          <a:p>
            <a:pPr lvl="1"/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Sous machine d’état</a:t>
            </a:r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5A73A58F-2367-6338-DF9C-1E2CB07A4FDE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CE08DD7A-5CFF-4B88-F32B-ECBFD98D647C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FEF07B4-8949-1557-5452-2763D5ADAEFC}"/>
              </a:ext>
            </a:extLst>
          </p:cNvPr>
          <p:cNvSpPr txBox="1">
            <a:spLocks/>
          </p:cNvSpPr>
          <p:nvPr/>
        </p:nvSpPr>
        <p:spPr>
          <a:xfrm>
            <a:off x="5589915" y="920664"/>
            <a:ext cx="5115466" cy="339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Design PCB | Design boîtier | </a:t>
            </a:r>
            <a:r>
              <a:rPr lang="fr-CH" dirty="0">
                <a:solidFill>
                  <a:srgbClr val="C00000"/>
                </a:solidFill>
              </a:rPr>
              <a:t>Software</a:t>
            </a: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 | Problèmes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B6617EE-2FDB-F62C-37D6-55EB79F82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2449" y="1700020"/>
            <a:ext cx="3611648" cy="402669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5BE9D8F-E21E-7469-17F6-FBBCA2BA0A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0541" y="1700020"/>
            <a:ext cx="2480912" cy="441196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41422567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 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Aspects techniques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38200" y="1825625"/>
            <a:ext cx="7048499" cy="4022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Application de base reprise de </a:t>
            </a:r>
            <a:r>
              <a:rPr lang="fr-CH" dirty="0" err="1">
                <a:solidFill>
                  <a:schemeClr val="bg2">
                    <a:lumMod val="25000"/>
                  </a:schemeClr>
                </a:solidFill>
              </a:rPr>
              <a:t>Github</a:t>
            </a:r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r>
              <a:rPr lang="fr-CH" dirty="0"/>
              <a:t> </a:t>
            </a: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Auteur : </a:t>
            </a:r>
            <a:r>
              <a:rPr lang="fr-CH" dirty="0" err="1">
                <a:solidFill>
                  <a:schemeClr val="bg2">
                    <a:lumMod val="25000"/>
                  </a:schemeClr>
                </a:solidFill>
              </a:rPr>
              <a:t>kai-morich</a:t>
            </a: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 </a:t>
            </a: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5A73A58F-2367-6338-DF9C-1E2CB07A4FDE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CE08DD7A-5CFF-4B88-F32B-ECBFD98D647C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FEF07B4-8949-1557-5452-2763D5ADAEFC}"/>
              </a:ext>
            </a:extLst>
          </p:cNvPr>
          <p:cNvSpPr txBox="1">
            <a:spLocks/>
          </p:cNvSpPr>
          <p:nvPr/>
        </p:nvSpPr>
        <p:spPr>
          <a:xfrm>
            <a:off x="5589915" y="920664"/>
            <a:ext cx="5115466" cy="339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Design PCB | Design boîtier | </a:t>
            </a:r>
            <a:r>
              <a:rPr lang="fr-CH" dirty="0">
                <a:solidFill>
                  <a:srgbClr val="C00000"/>
                </a:solidFill>
              </a:rPr>
              <a:t>Software</a:t>
            </a: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 | Problèmes</a:t>
            </a:r>
          </a:p>
        </p:txBody>
      </p:sp>
      <p:pic>
        <p:nvPicPr>
          <p:cNvPr id="19" name="Picture 18" descr="A screenshot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38B9ECE7-4AE8-41E3-D892-47E91B1D01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457" y="1448354"/>
            <a:ext cx="2185504" cy="44923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442D66F-3A09-02EE-09FD-F25853B972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7318" y="4278702"/>
            <a:ext cx="6509358" cy="165863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82342964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 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Aspects techniques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33602" y="1448253"/>
            <a:ext cx="1483742" cy="43847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V1.0.0</a:t>
            </a: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5A73A58F-2367-6338-DF9C-1E2CB07A4FDE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CE08DD7A-5CFF-4B88-F32B-ECBFD98D647C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FEF07B4-8949-1557-5452-2763D5ADAEFC}"/>
              </a:ext>
            </a:extLst>
          </p:cNvPr>
          <p:cNvSpPr txBox="1">
            <a:spLocks/>
          </p:cNvSpPr>
          <p:nvPr/>
        </p:nvSpPr>
        <p:spPr>
          <a:xfrm>
            <a:off x="5589915" y="920664"/>
            <a:ext cx="5115466" cy="339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Design PCB | Design boîtier | </a:t>
            </a:r>
            <a:r>
              <a:rPr lang="fr-CH" dirty="0">
                <a:solidFill>
                  <a:srgbClr val="C00000"/>
                </a:solidFill>
              </a:rPr>
              <a:t>Software</a:t>
            </a: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 | Problèmes</a:t>
            </a:r>
          </a:p>
        </p:txBody>
      </p:sp>
      <p:pic>
        <p:nvPicPr>
          <p:cNvPr id="9" name="Picture 8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2ADB12F0-7953-260B-9066-ED09E8771DB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0510" y="1836323"/>
            <a:ext cx="2101680" cy="432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46F2718-989B-9F13-C93B-F99D735D632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69" y="1836323"/>
            <a:ext cx="2101680" cy="432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C2746DE8-8B7F-F40C-CB8C-43484E1471AD}"/>
              </a:ext>
            </a:extLst>
          </p:cNvPr>
          <p:cNvSpPr txBox="1">
            <a:spLocks/>
          </p:cNvSpPr>
          <p:nvPr/>
        </p:nvSpPr>
        <p:spPr>
          <a:xfrm>
            <a:off x="4226943" y="1448253"/>
            <a:ext cx="4028535" cy="4190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V2.0.0</a:t>
            </a: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Modification de la mise en forme de la trame</a:t>
            </a: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54599C0-3596-5D91-845A-B186874F60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7684" y="2791063"/>
            <a:ext cx="4796338" cy="63793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6E76464-C26E-69FF-C612-C9667758BCBC}"/>
              </a:ext>
            </a:extLst>
          </p:cNvPr>
          <p:cNvCxnSpPr>
            <a:cxnSpLocks/>
          </p:cNvCxnSpPr>
          <p:nvPr/>
        </p:nvCxnSpPr>
        <p:spPr>
          <a:xfrm>
            <a:off x="3640347" y="1764256"/>
            <a:ext cx="0" cy="207431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39CE7D-ECDE-C08E-E960-3CBE78DB5AA6}"/>
              </a:ext>
            </a:extLst>
          </p:cNvPr>
          <p:cNvCxnSpPr>
            <a:cxnSpLocks/>
          </p:cNvCxnSpPr>
          <p:nvPr/>
        </p:nvCxnSpPr>
        <p:spPr>
          <a:xfrm>
            <a:off x="8252781" y="3838575"/>
            <a:ext cx="0" cy="207431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43AA5580-A541-332C-6F7E-38D1A3DCFB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1139" y="4520079"/>
            <a:ext cx="4615131" cy="814436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82BEC4C-3624-A6D8-31B1-B00758569DD1}"/>
              </a:ext>
            </a:extLst>
          </p:cNvPr>
          <p:cNvCxnSpPr/>
          <p:nvPr/>
        </p:nvCxnSpPr>
        <p:spPr>
          <a:xfrm>
            <a:off x="3640347" y="3838575"/>
            <a:ext cx="461513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3291237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Aspects techniques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38200" y="1825625"/>
            <a:ext cx="10117347" cy="422669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sz="3000" dirty="0">
                <a:solidFill>
                  <a:schemeClr val="bg2">
                    <a:lumMod val="25000"/>
                  </a:schemeClr>
                </a:solidFill>
              </a:rPr>
              <a:t>A corriger pour une v2.0.0 :</a:t>
            </a:r>
          </a:p>
          <a:p>
            <a:r>
              <a:rPr lang="fr-CH" sz="2600" dirty="0">
                <a:solidFill>
                  <a:schemeClr val="bg2">
                    <a:lumMod val="25000"/>
                  </a:schemeClr>
                </a:solidFill>
              </a:rPr>
              <a:t>Lignes RTS / CTS</a:t>
            </a:r>
          </a:p>
          <a:p>
            <a:r>
              <a:rPr lang="fr-CH" sz="2600" dirty="0">
                <a:solidFill>
                  <a:schemeClr val="bg2">
                    <a:lumMod val="25000"/>
                  </a:schemeClr>
                </a:solidFill>
              </a:rPr>
              <a:t>Connecter I/O du module BT au MCU pour entrer en mode CMD</a:t>
            </a:r>
          </a:p>
          <a:p>
            <a:r>
              <a:rPr lang="fr-CH" sz="2600" dirty="0">
                <a:solidFill>
                  <a:schemeClr val="bg2">
                    <a:lumMod val="25000"/>
                  </a:schemeClr>
                </a:solidFill>
              </a:rPr>
              <a:t>Démarreur avec seuil fixé</a:t>
            </a:r>
          </a:p>
          <a:p>
            <a:r>
              <a:rPr lang="fr-CH" sz="2600" dirty="0">
                <a:solidFill>
                  <a:schemeClr val="bg2">
                    <a:lumMod val="25000"/>
                  </a:schemeClr>
                </a:solidFill>
              </a:rPr>
              <a:t>Réduire valeur pull-</a:t>
            </a:r>
            <a:r>
              <a:rPr lang="fr-CH" sz="2600" dirty="0" err="1">
                <a:solidFill>
                  <a:schemeClr val="bg2">
                    <a:lumMod val="25000"/>
                  </a:schemeClr>
                </a:solidFill>
              </a:rPr>
              <a:t>ups</a:t>
            </a:r>
            <a:r>
              <a:rPr lang="fr-CH" sz="2600" dirty="0">
                <a:solidFill>
                  <a:schemeClr val="bg2">
                    <a:lumMod val="25000"/>
                  </a:schemeClr>
                </a:solidFill>
              </a:rPr>
              <a:t> I2C</a:t>
            </a:r>
          </a:p>
          <a:p>
            <a:r>
              <a:rPr lang="fr-CH" sz="2600" dirty="0">
                <a:solidFill>
                  <a:schemeClr val="bg2">
                    <a:lumMod val="25000"/>
                  </a:schemeClr>
                </a:solidFill>
              </a:rPr>
              <a:t>Remplacer les batteries par une seule plus petite</a:t>
            </a: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>
              <a:buNone/>
            </a:pPr>
            <a:r>
              <a:rPr lang="fr-CH" sz="3000" dirty="0">
                <a:solidFill>
                  <a:schemeClr val="bg2">
                    <a:lumMod val="25000"/>
                  </a:schemeClr>
                </a:solidFill>
              </a:rPr>
              <a:t>Améliorations pour v1.0.0 :</a:t>
            </a:r>
          </a:p>
          <a:p>
            <a:r>
              <a:rPr lang="fr-CH" sz="2600" dirty="0">
                <a:solidFill>
                  <a:schemeClr val="bg2">
                    <a:lumMod val="25000"/>
                  </a:schemeClr>
                </a:solidFill>
              </a:rPr>
              <a:t>Impression du boîtier avec une plus grande précision</a:t>
            </a: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Changer compilateur </a:t>
            </a:r>
            <a:r>
              <a:rPr lang="fr-CH" sz="2400" dirty="0" err="1">
                <a:solidFill>
                  <a:schemeClr val="bg2">
                    <a:lumMod val="25000"/>
                  </a:schemeClr>
                </a:solidFill>
              </a:rPr>
              <a:t>LaTeX</a:t>
            </a:r>
            <a:endParaRPr lang="fr-CH" sz="24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5A73A58F-2367-6338-DF9C-1E2CB07A4FDE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CE08DD7A-5CFF-4B88-F32B-ECBFD98D647C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FEF07B4-8949-1557-5452-2763D5ADAEFC}"/>
              </a:ext>
            </a:extLst>
          </p:cNvPr>
          <p:cNvSpPr txBox="1">
            <a:spLocks/>
          </p:cNvSpPr>
          <p:nvPr/>
        </p:nvSpPr>
        <p:spPr>
          <a:xfrm>
            <a:off x="5589915" y="920664"/>
            <a:ext cx="5115466" cy="339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Design PCB | Design boîtier | Software | </a:t>
            </a:r>
            <a:r>
              <a:rPr lang="fr-CH" dirty="0">
                <a:solidFill>
                  <a:srgbClr val="C00000"/>
                </a:solidFill>
              </a:rPr>
              <a:t>Problèmes</a:t>
            </a:r>
          </a:p>
        </p:txBody>
      </p:sp>
    </p:spTree>
    <p:extLst>
      <p:ext uri="{BB962C8B-B14F-4D97-AF65-F5344CB8AC3E}">
        <p14:creationId xmlns:p14="http://schemas.microsoft.com/office/powerpoint/2010/main" val="3184649686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Résultat obtenu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38200" y="1825625"/>
            <a:ext cx="4817370" cy="4022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Appareil MCU	</a:t>
            </a: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70D59A72-A701-EF8A-6851-E6BB4DCA4297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B32161EE-EEDB-BC51-E7F3-7795BFFCF122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E8575D-40B5-BEC5-0040-C0541C8221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4564" y="3657080"/>
            <a:ext cx="4939810" cy="189083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3D9258F-730E-DD55-C63C-CA039957C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4564" y="2340008"/>
            <a:ext cx="5276889" cy="109538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E2C8D70-13AA-56CA-3C26-E2AC9C2A15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199" y="2329124"/>
            <a:ext cx="4536985" cy="109987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1" name="Espace réservé du contenu 2">
            <a:extLst>
              <a:ext uri="{FF2B5EF4-FFF2-40B4-BE49-F238E27FC236}">
                <a16:creationId xmlns:a16="http://schemas.microsoft.com/office/drawing/2014/main" id="{D8C173BF-AFE0-C59B-C0F9-62597EF0FB64}"/>
              </a:ext>
            </a:extLst>
          </p:cNvPr>
          <p:cNvSpPr txBox="1">
            <a:spLocks/>
          </p:cNvSpPr>
          <p:nvPr/>
        </p:nvSpPr>
        <p:spPr>
          <a:xfrm>
            <a:off x="5463761" y="1841500"/>
            <a:ext cx="5072004" cy="4022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Appareil Android	</a:t>
            </a: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84195B6-2ECB-9886-AF7C-CC20ADA29AB9}"/>
              </a:ext>
            </a:extLst>
          </p:cNvPr>
          <p:cNvSpPr/>
          <p:nvPr/>
        </p:nvSpPr>
        <p:spPr>
          <a:xfrm>
            <a:off x="5619750" y="4810126"/>
            <a:ext cx="4841875" cy="69215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863A2D-49C3-8743-82C0-D0995E5CA108}"/>
              </a:ext>
            </a:extLst>
          </p:cNvPr>
          <p:cNvCxnSpPr/>
          <p:nvPr/>
        </p:nvCxnSpPr>
        <p:spPr>
          <a:xfrm>
            <a:off x="4097547" y="5193102"/>
            <a:ext cx="1366214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A9382306-1DF2-7F4C-8432-26D71608F2BA}"/>
              </a:ext>
            </a:extLst>
          </p:cNvPr>
          <p:cNvSpPr txBox="1">
            <a:spLocks/>
          </p:cNvSpPr>
          <p:nvPr/>
        </p:nvSpPr>
        <p:spPr>
          <a:xfrm>
            <a:off x="2308893" y="4922666"/>
            <a:ext cx="1897714" cy="9225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rgbClr val="C00000"/>
                </a:solidFill>
              </a:rPr>
              <a:t>A effectuer</a:t>
            </a: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372922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Conclusion et démonstration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38201" y="1825625"/>
            <a:ext cx="4449792" cy="4022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Quelques difficultés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Driver de l’IMU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Mise en place de la FIFO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Fonctionnement du code JAVA</a:t>
            </a:r>
          </a:p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Grand intérêt</a:t>
            </a:r>
          </a:p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Nouvelles connaissances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Programmation Java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Utilisation d’un module BT</a:t>
            </a: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70D59A72-A701-EF8A-6851-E6BB4DCA4297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B32161EE-EEDB-BC51-E7F3-7795BFFCF122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ACA4190-5B94-6936-CA9B-A80DB7431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3203" y="2032500"/>
            <a:ext cx="6420928" cy="311916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19429585"/>
      </p:ext>
    </p:extLst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EEDFC8-6DAD-5682-6A24-4A49247D7C67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4"/>
            <a:ext cx="10515600" cy="6062107"/>
          </a:xfrm>
        </p:spPr>
        <p:txBody>
          <a:bodyPr/>
          <a:lstStyle/>
          <a:p>
            <a:pPr algn="ctr"/>
            <a:r>
              <a:rPr lang="fr-CH" spc="600" dirty="0">
                <a:solidFill>
                  <a:schemeClr val="bg2">
                    <a:lumMod val="25000"/>
                  </a:schemeClr>
                </a:solidFill>
              </a:rPr>
              <a:t>Questions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38200" y="1825625"/>
            <a:ext cx="7048499" cy="4022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CH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/>
          </a:p>
          <a:p>
            <a:pPr lvl="1"/>
            <a:endParaRPr lang="fr-CH"/>
          </a:p>
          <a:p>
            <a:pPr lvl="1"/>
            <a:endParaRPr lang="fr-CH"/>
          </a:p>
          <a:p>
            <a:pPr lvl="1"/>
            <a:endParaRPr lang="en-US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2D20E876-A309-3852-DBE0-BA762E433323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C5E3E6DA-7C41-8E81-FDE0-1B9C0F7ABCE9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 descr="A drawing of a horse&#10;&#10;Description automatically generated">
            <a:extLst>
              <a:ext uri="{FF2B5EF4-FFF2-40B4-BE49-F238E27FC236}">
                <a16:creationId xmlns:a16="http://schemas.microsoft.com/office/drawing/2014/main" id="{4703316C-E2E2-E120-6E33-9A520002AB4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663" b="96813" l="10706" r="90022">
                        <a14:foregroundMark x1="21805" y1="71244" x2="12892" y2="80121"/>
                        <a14:foregroundMark x1="49159" y1="96889" x2="53195" y2="64795"/>
                        <a14:foregroundMark x1="58744" y1="32398" x2="61827" y2="42716"/>
                        <a14:foregroundMark x1="61827" y1="42716" x2="68722" y2="46965"/>
                        <a14:foregroundMark x1="68722" y1="46965" x2="75056" y2="56373"/>
                        <a14:foregroundMark x1="75056" y1="56373" x2="77354" y2="67375"/>
                        <a14:foregroundMark x1="77354" y1="67375" x2="84697" y2="63278"/>
                        <a14:foregroundMark x1="84697" y1="63278" x2="81152" y2="44085"/>
                        <a14:foregroundMark x1="79161" y1="37386" x2="72870" y2="22610"/>
                        <a14:foregroundMark x1="64795" y1="10091" x2="63350" y2="7851"/>
                        <a14:foregroundMark x1="72870" y1="22610" x2="68464" y2="15779"/>
                        <a14:foregroundMark x1="60048" y1="9754" x2="55381" y2="12822"/>
                        <a14:foregroundMark x1="55381" y1="12822" x2="53924" y2="16692"/>
                        <a14:foregroundMark x1="58744" y1="11988" x2="51177" y2="49014"/>
                        <a14:foregroundMark x1="51177" y1="49014" x2="51345" y2="50986"/>
                        <a14:backgroundMark x1="67657" y1="11457" x2="66592" y2="13581"/>
                        <a14:backgroundMark x1="71244" y1="18437" x2="65247" y2="10091"/>
                        <a14:backgroundMark x1="65247" y1="10091" x2="65022" y2="9181"/>
                        <a14:backgroundMark x1="67096" y1="11836" x2="68666" y2="14568"/>
                        <a14:backgroundMark x1="61435" y1="7587" x2="60762" y2="10091"/>
                        <a14:backgroundMark x1="62444" y1="7436" x2="62220" y2="8118"/>
                        <a14:backgroundMark x1="66592" y1="11457" x2="66200" y2="13733"/>
                        <a14:backgroundMark x1="66872" y1="13354" x2="65583" y2="10091"/>
                        <a14:backgroundMark x1="65303" y1="10091" x2="65303" y2="12822"/>
                        <a14:backgroundMark x1="66480" y1="11836" x2="68778" y2="15478"/>
                        <a14:backgroundMark x1="81726" y1="39454" x2="80942" y2="42716"/>
                        <a14:backgroundMark x1="81558" y1="42944" x2="79484" y2="35205"/>
                        <a14:backgroundMark x1="79652" y1="35053" x2="81558" y2="439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86" t="2197" b="1"/>
          <a:stretch/>
        </p:blipFill>
        <p:spPr>
          <a:xfrm>
            <a:off x="2400841" y="2225977"/>
            <a:ext cx="2160000" cy="1574672"/>
          </a:xfrm>
          <a:prstGeom prst="rect">
            <a:avLst/>
          </a:prstGeom>
        </p:spPr>
      </p:pic>
      <p:pic>
        <p:nvPicPr>
          <p:cNvPr id="10" name="Picture 9" descr="A drawing of a horse&#10;&#10;Description automatically generated">
            <a:extLst>
              <a:ext uri="{FF2B5EF4-FFF2-40B4-BE49-F238E27FC236}">
                <a16:creationId xmlns:a16="http://schemas.microsoft.com/office/drawing/2014/main" id="{1F1CD75A-12F3-7ACF-73FD-B895F608DD6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663" b="96813" l="10706" r="90022">
                        <a14:foregroundMark x1="21805" y1="71244" x2="12892" y2="80121"/>
                        <a14:foregroundMark x1="49159" y1="96889" x2="53195" y2="64795"/>
                        <a14:foregroundMark x1="58744" y1="32398" x2="61827" y2="42716"/>
                        <a14:foregroundMark x1="61827" y1="42716" x2="68722" y2="46965"/>
                        <a14:foregroundMark x1="68722" y1="46965" x2="75056" y2="56373"/>
                        <a14:foregroundMark x1="75056" y1="56373" x2="77354" y2="67375"/>
                        <a14:foregroundMark x1="77354" y1="67375" x2="84697" y2="63278"/>
                        <a14:foregroundMark x1="84697" y1="63278" x2="81152" y2="44085"/>
                        <a14:foregroundMark x1="79161" y1="37386" x2="72870" y2="22610"/>
                        <a14:foregroundMark x1="64795" y1="10091" x2="63350" y2="7851"/>
                        <a14:foregroundMark x1="72870" y1="22610" x2="68464" y2="15779"/>
                        <a14:foregroundMark x1="60048" y1="9754" x2="55381" y2="12822"/>
                        <a14:foregroundMark x1="55381" y1="12822" x2="53924" y2="16692"/>
                        <a14:foregroundMark x1="58744" y1="11988" x2="51177" y2="49014"/>
                        <a14:foregroundMark x1="51177" y1="49014" x2="51345" y2="50986"/>
                        <a14:backgroundMark x1="67657" y1="11457" x2="66592" y2="13581"/>
                        <a14:backgroundMark x1="71244" y1="18437" x2="65247" y2="10091"/>
                        <a14:backgroundMark x1="65247" y1="10091" x2="65022" y2="9181"/>
                        <a14:backgroundMark x1="67096" y1="11836" x2="68666" y2="14568"/>
                        <a14:backgroundMark x1="61435" y1="7587" x2="60762" y2="10091"/>
                        <a14:backgroundMark x1="62444" y1="7436" x2="62220" y2="8118"/>
                        <a14:backgroundMark x1="66592" y1="11457" x2="66200" y2="13733"/>
                        <a14:backgroundMark x1="66872" y1="13354" x2="65583" y2="10091"/>
                        <a14:backgroundMark x1="65303" y1="10091" x2="65303" y2="12822"/>
                        <a14:backgroundMark x1="66480" y1="11836" x2="68778" y2="15478"/>
                        <a14:backgroundMark x1="81726" y1="39454" x2="80942" y2="42716"/>
                        <a14:backgroundMark x1="81558" y1="42944" x2="79484" y2="35205"/>
                        <a14:backgroundMark x1="79652" y1="35053" x2="81558" y2="439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86" t="2197" b="1"/>
          <a:stretch/>
        </p:blipFill>
        <p:spPr>
          <a:xfrm flipH="1">
            <a:off x="7631159" y="2225976"/>
            <a:ext cx="2160000" cy="157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541316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0B3471F-F3E3-D30E-7343-FAEA85115B42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Table des matières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Introduction</a:t>
            </a:r>
          </a:p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Description détaillée du système</a:t>
            </a:r>
          </a:p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Caractéristiques principales</a:t>
            </a:r>
          </a:p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Aspects techniques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Design PCB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Design boîtier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Software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Problèmes</a:t>
            </a:r>
          </a:p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Résultat obtenu</a:t>
            </a:r>
          </a:p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Conclusion et démonstration</a:t>
            </a:r>
          </a:p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Questions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618785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Introduction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7526548" y="1744384"/>
            <a:ext cx="4570562" cy="37765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Cahier des charges :</a:t>
            </a: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Mesure de vitesses et d’angles</a:t>
            </a: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Détection de chute (décrochage)</a:t>
            </a: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Transmission des données par Bluetooth</a:t>
            </a: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Affichage des données sur un appareil Android</a:t>
            </a: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Design aérodynamique et léger</a:t>
            </a: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Fixation du système flexible</a:t>
            </a: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7" name="Picture 6" descr="A picture containing transport, aircraft, sketch, aviation">
            <a:extLst>
              <a:ext uri="{FF2B5EF4-FFF2-40B4-BE49-F238E27FC236}">
                <a16:creationId xmlns:a16="http://schemas.microsoft.com/office/drawing/2014/main" id="{143799FD-217C-3A10-DD45-EDBAFE61F3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811" y="1744384"/>
            <a:ext cx="6195393" cy="268874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8" name="ZoneTexte 6">
            <a:extLst>
              <a:ext uri="{FF2B5EF4-FFF2-40B4-BE49-F238E27FC236}">
                <a16:creationId xmlns:a16="http://schemas.microsoft.com/office/drawing/2014/main" id="{2B0ABBB6-097B-C9B9-8124-FA6BBA208416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ZoneTexte 7">
            <a:extLst>
              <a:ext uri="{FF2B5EF4-FFF2-40B4-BE49-F238E27FC236}">
                <a16:creationId xmlns:a16="http://schemas.microsoft.com/office/drawing/2014/main" id="{144C9D5E-CC73-C989-EE7C-A196E77ABCA8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FDC7A9C7-8BC6-87EE-7A93-A6556BEB5E1F}"/>
              </a:ext>
            </a:extLst>
          </p:cNvPr>
          <p:cNvSpPr txBox="1">
            <a:spLocks/>
          </p:cNvSpPr>
          <p:nvPr/>
        </p:nvSpPr>
        <p:spPr>
          <a:xfrm>
            <a:off x="900022" y="4562306"/>
            <a:ext cx="6783238" cy="1677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sz="2400" dirty="0">
                <a:solidFill>
                  <a:srgbClr val="C00000"/>
                </a:solidFill>
              </a:rPr>
              <a:t>Responsable : M. Juan José Moreno</a:t>
            </a:r>
          </a:p>
          <a:p>
            <a:pPr marL="0" indent="0">
              <a:buNone/>
            </a:pPr>
            <a:r>
              <a:rPr lang="fr-CH" sz="2400" dirty="0">
                <a:solidFill>
                  <a:srgbClr val="C00000"/>
                </a:solidFill>
              </a:rPr>
              <a:t>Mandataire : M. Vincent Seguin (pour AMPA)</a:t>
            </a: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644141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Description détaillée du système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20" name="Picture 19" descr="A picture containing text, screenshot, diagram, plan&#10;&#10;Description automatically generated">
            <a:extLst>
              <a:ext uri="{FF2B5EF4-FFF2-40B4-BE49-F238E27FC236}">
                <a16:creationId xmlns:a16="http://schemas.microsoft.com/office/drawing/2014/main" id="{AA15679D-08FE-CF19-75D6-6A9A68ED1CB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528" y="1690688"/>
            <a:ext cx="9560943" cy="4170500"/>
          </a:xfrm>
          <a:prstGeom prst="rect">
            <a:avLst/>
          </a:prstGeom>
        </p:spPr>
      </p:pic>
      <p:sp>
        <p:nvSpPr>
          <p:cNvPr id="21" name="ZoneTexte 6">
            <a:extLst>
              <a:ext uri="{FF2B5EF4-FFF2-40B4-BE49-F238E27FC236}">
                <a16:creationId xmlns:a16="http://schemas.microsoft.com/office/drawing/2014/main" id="{56D5889F-B25B-B55C-7539-386AFFEC7533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ZoneTexte 7">
            <a:extLst>
              <a:ext uri="{FF2B5EF4-FFF2-40B4-BE49-F238E27FC236}">
                <a16:creationId xmlns:a16="http://schemas.microsoft.com/office/drawing/2014/main" id="{017E2852-B83E-08C2-1D70-63331D8ECC68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4903037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Caractéristiques principales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21" name="ZoneTexte 6">
            <a:extLst>
              <a:ext uri="{FF2B5EF4-FFF2-40B4-BE49-F238E27FC236}">
                <a16:creationId xmlns:a16="http://schemas.microsoft.com/office/drawing/2014/main" id="{56D5889F-B25B-B55C-7539-386AFFEC7533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ZoneTexte 7">
            <a:extLst>
              <a:ext uri="{FF2B5EF4-FFF2-40B4-BE49-F238E27FC236}">
                <a16:creationId xmlns:a16="http://schemas.microsoft.com/office/drawing/2014/main" id="{017E2852-B83E-08C2-1D70-63331D8ECC68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BC64E8-2B5B-EFCF-E6A3-64456F579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1548457"/>
            <a:ext cx="4524408" cy="69533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0B2B35-7AA8-8A59-FD0B-899DF01392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199" y="2527435"/>
            <a:ext cx="1704987" cy="71438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151559-1B05-6E9B-8C04-EA2798E59B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0857" y="1548457"/>
            <a:ext cx="3600476" cy="42862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5A5A253-6D2B-1307-96C3-D4394B0B2E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199" y="3408100"/>
            <a:ext cx="3033750" cy="260035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869E271C-3157-749A-40E5-DECB083CEF44}"/>
              </a:ext>
            </a:extLst>
          </p:cNvPr>
          <p:cNvSpPr/>
          <p:nvPr/>
        </p:nvSpPr>
        <p:spPr>
          <a:xfrm>
            <a:off x="2878932" y="3476625"/>
            <a:ext cx="481012" cy="249316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57A3BB91-75E7-287D-2341-87CA165B5E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70856" y="2243787"/>
            <a:ext cx="5410465" cy="376467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C82D5292-77F3-5D95-0F5F-BF6953A4A8BE}"/>
              </a:ext>
            </a:extLst>
          </p:cNvPr>
          <p:cNvSpPr/>
          <p:nvPr/>
        </p:nvSpPr>
        <p:spPr>
          <a:xfrm>
            <a:off x="2071700" y="2769718"/>
            <a:ext cx="404800" cy="29767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512955-4EDB-6218-9544-8B8E193D322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71095" y="2805647"/>
            <a:ext cx="3245849" cy="35917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20881700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Aspects techniques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38200" y="1825625"/>
            <a:ext cx="3400425" cy="4022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Contraintes :</a:t>
            </a: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Mécaniques</a:t>
            </a:r>
          </a:p>
          <a:p>
            <a:pPr lvl="1"/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Trous de passage</a:t>
            </a:r>
          </a:p>
          <a:p>
            <a:pPr lvl="1"/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Connecteurs</a:t>
            </a:r>
          </a:p>
          <a:p>
            <a:pPr lvl="1"/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Languettes de guidage</a:t>
            </a: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Emission  radiofréquences</a:t>
            </a: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Sensibilité des composants</a:t>
            </a:r>
          </a:p>
          <a:p>
            <a:endParaRPr lang="fr-CH" sz="24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sz="24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sz="24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5A73A58F-2367-6338-DF9C-1E2CB07A4FDE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CE08DD7A-5CFF-4B88-F32B-ECBFD98D647C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FEF07B4-8949-1557-5452-2763D5ADAEFC}"/>
              </a:ext>
            </a:extLst>
          </p:cNvPr>
          <p:cNvSpPr txBox="1">
            <a:spLocks/>
          </p:cNvSpPr>
          <p:nvPr/>
        </p:nvSpPr>
        <p:spPr>
          <a:xfrm>
            <a:off x="5589915" y="920664"/>
            <a:ext cx="5115466" cy="339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/>
            <a:r>
              <a:rPr lang="fr-CH" dirty="0">
                <a:solidFill>
                  <a:srgbClr val="C00000"/>
                </a:solidFill>
              </a:rPr>
              <a:t>Design PCB </a:t>
            </a: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| Design boîtier | Software | Problèmes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4093157-AD89-3BFF-22CC-23A372041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7225" y="1646987"/>
            <a:ext cx="7048500" cy="250959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B4E070E-30C8-69B3-3BD8-97C5EB08E1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7949"/>
          <a:stretch/>
        </p:blipFill>
        <p:spPr>
          <a:xfrm>
            <a:off x="4467225" y="4246530"/>
            <a:ext cx="7048499" cy="182143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08220912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50668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Aspects techniques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38200" y="1825625"/>
            <a:ext cx="2957423" cy="4022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Contraintes :</a:t>
            </a: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Aérodynamique</a:t>
            </a:r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Modulaire</a:t>
            </a:r>
          </a:p>
          <a:p>
            <a:pPr lvl="1"/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Turbine</a:t>
            </a:r>
          </a:p>
          <a:p>
            <a:pPr lvl="1"/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Batteries</a:t>
            </a:r>
            <a:endParaRPr lang="fr-CH" sz="2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Fixation flexible</a:t>
            </a:r>
          </a:p>
          <a:p>
            <a:pPr lvl="1"/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Boule RAM-</a:t>
            </a:r>
            <a:r>
              <a:rPr lang="fr-CH" sz="2000" dirty="0" err="1">
                <a:solidFill>
                  <a:schemeClr val="bg2">
                    <a:lumMod val="25000"/>
                  </a:schemeClr>
                </a:solidFill>
              </a:rPr>
              <a:t>Mounts</a:t>
            </a:r>
            <a:endParaRPr lang="fr-CH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5A73A58F-2367-6338-DF9C-1E2CB07A4FDE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CE08DD7A-5CFF-4B88-F32B-ECBFD98D647C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FEF07B4-8949-1557-5452-2763D5ADAEFC}"/>
              </a:ext>
            </a:extLst>
          </p:cNvPr>
          <p:cNvSpPr txBox="1">
            <a:spLocks/>
          </p:cNvSpPr>
          <p:nvPr/>
        </p:nvSpPr>
        <p:spPr>
          <a:xfrm>
            <a:off x="5589915" y="920664"/>
            <a:ext cx="5115466" cy="339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Design PCB | </a:t>
            </a:r>
            <a:r>
              <a:rPr lang="fr-CH" dirty="0">
                <a:solidFill>
                  <a:srgbClr val="C00000"/>
                </a:solidFill>
              </a:rPr>
              <a:t>Design boîtier </a:t>
            </a: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| Software | Problèmes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2ECC9F9-8A0B-65B3-B99E-08F7C3655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933" y="1869013"/>
            <a:ext cx="3689234" cy="342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0BE9809-8A9B-FAD3-4EB5-8E228F34AF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3478" y="1869013"/>
            <a:ext cx="3625913" cy="342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66918927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50668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Aspects techniques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1052214" y="2029592"/>
            <a:ext cx="9585221" cy="4022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Vue de coupe :</a:t>
            </a: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5A73A58F-2367-6338-DF9C-1E2CB07A4FDE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CE08DD7A-5CFF-4B88-F32B-ECBFD98D647C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FEF07B4-8949-1557-5452-2763D5ADAEFC}"/>
              </a:ext>
            </a:extLst>
          </p:cNvPr>
          <p:cNvSpPr txBox="1">
            <a:spLocks/>
          </p:cNvSpPr>
          <p:nvPr/>
        </p:nvSpPr>
        <p:spPr>
          <a:xfrm>
            <a:off x="5589915" y="920664"/>
            <a:ext cx="5115466" cy="339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Design PCB | </a:t>
            </a:r>
            <a:r>
              <a:rPr lang="fr-CH" dirty="0">
                <a:solidFill>
                  <a:srgbClr val="C00000"/>
                </a:solidFill>
              </a:rPr>
              <a:t>Design boîtier </a:t>
            </a: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| Software | Problèmes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234521-95E7-9054-C45D-AA497EF781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444" y="2717544"/>
            <a:ext cx="9959111" cy="243411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68146068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Aspects techniques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38200" y="1735634"/>
            <a:ext cx="5916283" cy="42276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Configurations et périphériques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Fréquence système 14’745’600Hz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Utilisation de 2 Timers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Utilisation de l’USART (115200 Bd)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Utilisation de l’I2C (100’000Hz)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Utilisation des entrées analogiques</a:t>
            </a:r>
          </a:p>
          <a:p>
            <a:pPr lvl="1"/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5A73A58F-2367-6338-DF9C-1E2CB07A4FDE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CE08DD7A-5CFF-4B88-F32B-ECBFD98D647C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FEF07B4-8949-1557-5452-2763D5ADAEFC}"/>
              </a:ext>
            </a:extLst>
          </p:cNvPr>
          <p:cNvSpPr txBox="1">
            <a:spLocks/>
          </p:cNvSpPr>
          <p:nvPr/>
        </p:nvSpPr>
        <p:spPr>
          <a:xfrm>
            <a:off x="5589915" y="920664"/>
            <a:ext cx="5115466" cy="339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Design PCB | Design boîtier | </a:t>
            </a:r>
            <a:r>
              <a:rPr lang="fr-CH" dirty="0">
                <a:solidFill>
                  <a:srgbClr val="C00000"/>
                </a:solidFill>
              </a:rPr>
              <a:t>Software</a:t>
            </a: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 | Problèmes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FA4FABC-00E6-AB1B-E6A6-C8DA8482D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8660" y="4504569"/>
            <a:ext cx="3556586" cy="157643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581C85A-21A3-B5C2-E6EC-F142E8869F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273" y="1604697"/>
            <a:ext cx="2821360" cy="271987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83C67CF-5F40-019F-88D4-96FAA29FED5F}"/>
              </a:ext>
            </a:extLst>
          </p:cNvPr>
          <p:cNvSpPr/>
          <p:nvPr/>
        </p:nvSpPr>
        <p:spPr>
          <a:xfrm>
            <a:off x="10264850" y="5876280"/>
            <a:ext cx="336475" cy="15542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>
              <a:ln w="38100">
                <a:solidFill>
                  <a:srgbClr val="C00000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178635424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5956</TotalTime>
  <Words>518</Words>
  <Application>Microsoft Office PowerPoint</Application>
  <PresentationFormat>Widescreen</PresentationFormat>
  <Paragraphs>201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Thème Office</vt:lpstr>
      <vt:lpstr>Présentation finale</vt:lpstr>
      <vt:lpstr>Table des matières</vt:lpstr>
      <vt:lpstr>Introduction</vt:lpstr>
      <vt:lpstr>Description détaillée du système</vt:lpstr>
      <vt:lpstr>Caractéristiques principales</vt:lpstr>
      <vt:lpstr>Aspects techniques</vt:lpstr>
      <vt:lpstr>Aspects techniques</vt:lpstr>
      <vt:lpstr>Aspects techniques</vt:lpstr>
      <vt:lpstr>Aspects techniques</vt:lpstr>
      <vt:lpstr>Aspects techniques</vt:lpstr>
      <vt:lpstr>Aspects techniques</vt:lpstr>
      <vt:lpstr>Aspects techniques</vt:lpstr>
      <vt:lpstr>Aspects techniques</vt:lpstr>
      <vt:lpstr>Résultat obtenu</vt:lpstr>
      <vt:lpstr>Conclusion et démonstration</vt:lpstr>
      <vt:lpstr>Questions</vt:lpstr>
    </vt:vector>
  </TitlesOfParts>
  <Company>DGEP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Meven Ricchieri</dc:creator>
  <cp:lastModifiedBy>Meven Ricchieri</cp:lastModifiedBy>
  <cp:revision>116</cp:revision>
  <dcterms:created xsi:type="dcterms:W3CDTF">2023-02-01T07:12:40Z</dcterms:created>
  <dcterms:modified xsi:type="dcterms:W3CDTF">2023-06-21T12:49:38Z</dcterms:modified>
</cp:coreProperties>
</file>

<file path=docProps/thumbnail.jpeg>
</file>